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IBM Plex Sans" panose="020B0503050203000203" pitchFamily="34" charset="0"/>
      <p:regular r:id="rId23"/>
      <p:bold r:id="rId24"/>
      <p:italic r:id="rId25"/>
      <p:boldItalic r:id="rId26"/>
    </p:embeddedFont>
    <p:embeddedFont>
      <p:font typeface="IBM Plex Sans SemiBold" panose="020B0703050203000203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hHB8eWbVA0WT2tVxU2u7eCvVq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02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митрий Данько" userId="10df47ef27774bc4" providerId="LiveId" clId="{EA36B43E-54C6-4B71-BD0B-AB13CD6CD98F}"/>
    <pc:docChg chg="undo custSel modSld">
      <pc:chgData name="Дмитрий Данько" userId="10df47ef27774bc4" providerId="LiveId" clId="{EA36B43E-54C6-4B71-BD0B-AB13CD6CD98F}" dt="2023-08-29T16:34:13.055" v="16" actId="13926"/>
      <pc:docMkLst>
        <pc:docMk/>
      </pc:docMkLst>
      <pc:sldChg chg="modSp mod">
        <pc:chgData name="Дмитрий Данько" userId="10df47ef27774bc4" providerId="LiveId" clId="{EA36B43E-54C6-4B71-BD0B-AB13CD6CD98F}" dt="2023-08-29T15:08:38.729" v="6" actId="13926"/>
        <pc:sldMkLst>
          <pc:docMk/>
          <pc:sldMk cId="0" sldId="264"/>
        </pc:sldMkLst>
        <pc:spChg chg="mod">
          <ac:chgData name="Дмитрий Данько" userId="10df47ef27774bc4" providerId="LiveId" clId="{EA36B43E-54C6-4B71-BD0B-AB13CD6CD98F}" dt="2023-08-29T15:08:38.729" v="6" actId="13926"/>
          <ac:spMkLst>
            <pc:docMk/>
            <pc:sldMk cId="0" sldId="264"/>
            <ac:spMk id="292" creationId="{00000000-0000-0000-0000-000000000000}"/>
          </ac:spMkLst>
        </pc:spChg>
      </pc:sldChg>
      <pc:sldChg chg="modSp mod">
        <pc:chgData name="Дмитрий Данько" userId="10df47ef27774bc4" providerId="LiveId" clId="{EA36B43E-54C6-4B71-BD0B-AB13CD6CD98F}" dt="2023-08-29T16:34:13.055" v="16" actId="13926"/>
        <pc:sldMkLst>
          <pc:docMk/>
          <pc:sldMk cId="0" sldId="267"/>
        </pc:sldMkLst>
        <pc:spChg chg="mod">
          <ac:chgData name="Дмитрий Данько" userId="10df47ef27774bc4" providerId="LiveId" clId="{EA36B43E-54C6-4B71-BD0B-AB13CD6CD98F}" dt="2023-08-29T16:34:13.055" v="16" actId="13926"/>
          <ac:spMkLst>
            <pc:docMk/>
            <pc:sldMk cId="0" sldId="267"/>
            <ac:spMk id="31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8134436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78134436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" name="Google Shape;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6" name="Google Shape;8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4" name="Google Shape;9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3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17" name="Google Shape;11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1" name="Google Shape;12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5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6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" name="Google Shape;1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9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7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Пустой слайд">
  <p:cSld name="1_Title slide 5_2_1_17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4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54" name="Google Shape;15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7" name="Google Shape;157;p45"/>
          <p:cNvSpPr txBox="1">
            <a:spLocks noGrp="1"/>
          </p:cNvSpPr>
          <p:nvPr>
            <p:ph type="subTitle" idx="1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8" name="Google Shape;158;p45"/>
          <p:cNvSpPr txBox="1">
            <a:spLocks noGrp="1"/>
          </p:cNvSpPr>
          <p:nvPr>
            <p:ph type="body" idx="2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9" name="Google Shape;159;p45"/>
          <p:cNvSpPr txBox="1">
            <a:spLocks noGrp="1"/>
          </p:cNvSpPr>
          <p:nvPr>
            <p:ph type="subTitle" idx="3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4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45"/>
          <p:cNvSpPr txBox="1">
            <a:spLocks noGrp="1"/>
          </p:cNvSpPr>
          <p:nvPr>
            <p:ph type="subTitle" idx="5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45"/>
          <p:cNvSpPr txBox="1">
            <a:spLocks noGrp="1"/>
          </p:cNvSpPr>
          <p:nvPr>
            <p:ph type="body" idx="6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body" idx="8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5" name="Google Shape;165;p45"/>
          <p:cNvSpPr txBox="1">
            <a:spLocks noGrp="1"/>
          </p:cNvSpPr>
          <p:nvPr>
            <p:ph type="subTitle" idx="9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6" name="Google Shape;166;p45"/>
          <p:cNvSpPr txBox="1">
            <a:spLocks noGrp="1"/>
          </p:cNvSpPr>
          <p:nvPr>
            <p:ph type="body" idx="13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45"/>
          <p:cNvSpPr txBox="1">
            <a:spLocks noGrp="1"/>
          </p:cNvSpPr>
          <p:nvPr>
            <p:ph type="subTitle" idx="14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8" name="Google Shape;168;p45"/>
          <p:cNvSpPr txBox="1">
            <a:spLocks noGrp="1"/>
          </p:cNvSpPr>
          <p:nvPr>
            <p:ph type="body" idx="15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олько заголовок_1_2_1_2">
  <p:cSld name="2_Только заголовок_1_2_1_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Титульный слайд 1">
  <p:cSld name="TITLE_2">
    <p:bg>
      <p:bgPr>
        <a:solidFill>
          <a:srgbClr val="6E32E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>
            <a:spLocks noGrp="1"/>
          </p:cNvSpPr>
          <p:nvPr>
            <p:ph type="pic" idx="2"/>
          </p:nvPr>
        </p:nvSpPr>
        <p:spPr>
          <a:xfrm>
            <a:off x="-1" y="0"/>
            <a:ext cx="9144000" cy="51537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47"/>
          <p:cNvSpPr txBox="1">
            <a:spLocks noGrp="1"/>
          </p:cNvSpPr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sz="5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1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marR="0" lvl="0" indent="-3365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65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65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■"/>
              <a:defRPr sz="1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65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sz="1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65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sz="1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Пустой слайд 1">
  <p:cSld name="1_Title slide 5_2_1_18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_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5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_1">
  <p:cSld name="BLANK_1">
    <p:bg>
      <p:bgPr>
        <a:solidFill>
          <a:srgbClr val="6E32E0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52" descr="image1.png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2"/>
          <p:cNvSpPr txBox="1">
            <a:spLocks noGrp="1"/>
          </p:cNvSpPr>
          <p:nvPr>
            <p:ph type="sldNum" idx="12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_Только заголовок_2">
  <p:cSld name="20_Только заголовок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53" descr="image1.png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3" descr="image2.png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3"/>
          <p:cNvSpPr txBox="1">
            <a:spLocks noGrp="1"/>
          </p:cNvSpPr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53"/>
          <p:cNvSpPr txBox="1">
            <a:spLocks noGrp="1"/>
          </p:cNvSpPr>
          <p:nvPr>
            <p:ph type="body" idx="1"/>
          </p:nvPr>
        </p:nvSpPr>
        <p:spPr>
          <a:xfrm>
            <a:off x="518137" y="1685831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53"/>
          <p:cNvSpPr txBox="1">
            <a:spLocks noGrp="1"/>
          </p:cNvSpPr>
          <p:nvPr>
            <p:ph type="sldNum" idx="12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олько заголовок_1_1_1">
  <p:cSld name="2_Только заголовок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4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54" descr="image2.png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4"/>
          <p:cNvSpPr txBox="1">
            <a:spLocks noGrp="1"/>
          </p:cNvSpPr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54"/>
          <p:cNvSpPr txBox="1">
            <a:spLocks noGrp="1"/>
          </p:cNvSpPr>
          <p:nvPr>
            <p:ph type="body" idx="1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Пустой слайд 2">
  <p:cSld name="1_Title slide 5_2_1_19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Пустой слайд 3">
  <p:cSld name="1_Title slide 5_2_1_2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Пустой слайд 4">
  <p:cSld name="1_Title slide 5_2_1_2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Пустой слайд 5">
  <p:cSld name="1_Title slide 5_2_1_2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 1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7" name="Google Shape;217;p5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8" name="Google Shape;218;p59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9" name="Google Shape;21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_2"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6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23" name="Google Shape;223;p60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4" name="Google Shape;224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1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61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6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6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6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1">
  <p:cSld name="1_Title slide 5_2_1_12_2"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3" name="Google Shape;233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6" name="Google Shape;3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6" name="Google Shape;7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2" name="Google Shape;8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52JyksagijqyscnrFDc6Ez2VjT5MKNXpDOyc4PRlauw/edit#gid=20864651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Промежуточная аттестация</a:t>
            </a:r>
            <a:endParaRPr/>
          </a:p>
        </p:txBody>
      </p:sp>
      <p:sp>
        <p:nvSpPr>
          <p:cNvPr id="239" name="Google Shape;239;p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Excel, Power BI, Python</a:t>
            </a:r>
            <a:endParaRPr sz="1000"/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5679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ru" sz="1400">
                <a:solidFill>
                  <a:schemeClr val="dk1"/>
                </a:solidFill>
              </a:rPr>
              <a:t>Это сгруппированные по каждому уникальному пользователю сессии с любой выбранной характеристикой: UTM метки, девайс, регион - все это можно вывести в цепочку касаний для того, чтобы понять зависимость поведения пользователя.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300" name="Google Shape;300;p1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301" name="Google Shape;301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Что такое цепочки касаний</a:t>
            </a:r>
            <a:endParaRPr/>
          </a:p>
        </p:txBody>
      </p:sp>
      <p:pic>
        <p:nvPicPr>
          <p:cNvPr id="302" name="Google Shape;30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2363" y="1259988"/>
            <a:ext cx="240982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6218" y="1271050"/>
            <a:ext cx="228410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Аналитика</a:t>
            </a:r>
            <a:endParaRPr/>
          </a:p>
        </p:txBody>
      </p:sp>
      <p:sp>
        <p:nvSpPr>
          <p:cNvPr id="309" name="Google Shape;309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2125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ru" sz="1400" dirty="0">
                <a:solidFill>
                  <a:schemeClr val="dk1"/>
                </a:solidFill>
              </a:rPr>
              <a:t>Рассчитайте следующие показатели:</a:t>
            </a:r>
            <a:endParaRPr sz="1400" dirty="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  <a:highlight>
                  <a:srgbClr val="FFFF00"/>
                </a:highlight>
              </a:rPr>
              <a:t>Из каких регионов больше всего заявок​</a:t>
            </a:r>
            <a:endParaRPr sz="1400" dirty="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Какой средний процент отказов (Bounce)​</a:t>
            </a:r>
            <a:endParaRPr sz="1400" dirty="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каких устройств чаще заходят на сайты​</a:t>
            </a:r>
            <a:endParaRPr sz="1400" dirty="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Какие источники наиболее конвертируемые</a:t>
            </a:r>
            <a:endParaRPr sz="1400" dirty="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Рассчитайте ROMI (при расчете </a:t>
            </a:r>
            <a:r>
              <a:rPr lang="ru" sz="1400" dirty="0">
                <a:solidFill>
                  <a:schemeClr val="dk1"/>
                </a:solidFill>
                <a:highlight>
                  <a:srgbClr val="FFFF00"/>
                </a:highlight>
              </a:rPr>
              <a:t>придумайте методологию расчета средней стоимость проданного автомобиля)</a:t>
            </a:r>
            <a:endParaRPr sz="1400" dirty="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Посчитайте выручку в рублях только по долларовым позициям​</a:t>
            </a:r>
            <a:endParaRPr sz="1400" dirty="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Определите, какой источник трафика наиболее </a:t>
            </a:r>
            <a:r>
              <a:rPr lang="ru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выгоден для компании по текущим данным</a:t>
            </a:r>
            <a:endParaRPr sz="14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</a:rPr>
              <a:t>Ответьте на вопрос: каких показателей не хватает, чтобы посчитать чистую прибыль?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  <a:highlight>
                  <a:srgbClr val="FFFF00"/>
                </a:highlight>
              </a:rPr>
              <a:t>Сделать прогноз до конца февраля по количеству конверсий на каждый день</a:t>
            </a:r>
            <a:endParaRPr sz="1400" dirty="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</a:rPr>
              <a:t>Какая будет выручка за первый квартал, если средняя стоимость авто останется неизменной, а продажи будут пропорциональны текущим данным?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15" name="Google Shape;315;p1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316" name="Google Shape;316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Аналитика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Визуализация</a:t>
            </a:r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2125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ru" sz="1400" dirty="0">
                <a:solidFill>
                  <a:schemeClr val="dk1"/>
                </a:solidFill>
              </a:rPr>
              <a:t>Настройте цветовую тему и оформите дашборд, который содержит следующую информацию:</a:t>
            </a:r>
            <a:endParaRPr sz="1400" dirty="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</a:rPr>
              <a:t>Цепочки касаний с дополнительными полезными характеристиками и с раскраской в зависимости от того, была ли продажа у цепочки</a:t>
            </a:r>
            <a:endParaRPr sz="1400" dirty="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</a:rPr>
              <a:t>Карту продаж по регионам и городам</a:t>
            </a:r>
            <a:endParaRPr sz="1400" dirty="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</a:rPr>
              <a:t>Матрицу с воронкой продаж по каждой модели и марке</a:t>
            </a:r>
            <a:endParaRPr sz="1400" dirty="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</a:rPr>
              <a:t>Количество продаж по источникам трафика с линией отсечки в 230</a:t>
            </a:r>
            <a:endParaRPr sz="1400" dirty="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</a:rPr>
              <a:t>Декомпозицию продаж по источникам трафика (Source, Medium, Keyword, Campaign)</a:t>
            </a:r>
            <a:endParaRPr sz="1400" dirty="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</a:rPr>
              <a:t>Продажи за каждый день с раскраской по выполнению целевых показателей (их выберете сами)</a:t>
            </a:r>
            <a:endParaRPr sz="1400" dirty="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</a:rPr>
              <a:t>Фильтр по количеству касаний и признаку конверсии + любые другие полезные фильтры, которые посчитаете нужным (от 5 до 7 фильтров всего)</a:t>
            </a:r>
            <a:endParaRPr sz="1400" dirty="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 dirty="0">
                <a:solidFill>
                  <a:schemeClr val="dk1"/>
                </a:solidFill>
              </a:rPr>
              <a:t>Среднее количество касаний в цепочке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28" name="Google Shape;328;p1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329" name="Google Shape;329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Визуализация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Спасибо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за внимание!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2125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sz="1400">
                <a:solidFill>
                  <a:schemeClr val="dk1"/>
                </a:solidFill>
              </a:rPr>
              <a:t>Всего нужно выполнить 24 пункта по всем направлениям, в зависимости от того, сколкьо пунктов удалось выполнить будет ставиться оценка: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 sz="1400">
                <a:solidFill>
                  <a:schemeClr val="dk1"/>
                </a:solidFill>
              </a:rPr>
              <a:t>Менее 60% пунктов - не сдано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 sz="1400">
                <a:solidFill>
                  <a:schemeClr val="dk1"/>
                </a:solidFill>
              </a:rPr>
              <a:t>60 - 74% - Удовлетворительно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 sz="1400">
                <a:solidFill>
                  <a:schemeClr val="dk1"/>
                </a:solidFill>
              </a:rPr>
              <a:t>75 - 89% - Хорошо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 sz="1400">
                <a:solidFill>
                  <a:schemeClr val="dk1"/>
                </a:solidFill>
              </a:rPr>
              <a:t>90 - 100% - Отлично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40" name="Google Shape;340;p1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341" name="Google Shape;341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Оценка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78134436b1_0_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2125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Время для выполнения - 3-5 часов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Срок сдачи - 1 день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Формат сдачи - архив со всеми документами</a:t>
            </a:r>
            <a:endParaRPr sz="1400">
              <a:solidFill>
                <a:schemeClr val="dk1"/>
              </a:solidFill>
            </a:endParaRPr>
          </a:p>
          <a:p>
            <a:pPr marL="4572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Char char="●"/>
            </a:pPr>
            <a:endParaRPr sz="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sz="100"/>
          </a:p>
        </p:txBody>
      </p:sp>
      <p:sp>
        <p:nvSpPr>
          <p:cNvPr id="246" name="Google Shape;246;g178134436b1_0_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247" name="Google Shape;247;g178134436b1_0_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Требования к работе: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Описание бизнес кейса</a:t>
            </a:r>
            <a:endParaRPr/>
          </a:p>
        </p:txBody>
      </p:sp>
      <p:sp>
        <p:nvSpPr>
          <p:cNvPr id="253" name="Google Shape;25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2125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Авто дилер Премиум Авто хочет проанализировать эффективность маркетинговых кампаний в интернете.​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ru" sz="1400">
                <a:solidFill>
                  <a:schemeClr val="dk1"/>
                </a:solidFill>
              </a:rPr>
              <a:t>Так как у самой компании не хватает компетенций для такого анализа, то она наняла консалтинговую IT компанию, которая должна помочь ему в этом проекте.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ru" sz="1400">
                <a:solidFill>
                  <a:schemeClr val="dk1"/>
                </a:solidFill>
              </a:rPr>
              <a:t>В ходе пресейла консультанты договорились с клиентом, что сделают пилотный проект на основании ограниченных данных за 1,5 месяца и по двум маркам: BMW и Mercedes.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Если результаты пилотного проекта устроят заказчика, то будет заключен полноценный контракт на внедрение проекта, который будет позволять отслеживать эффективность маркетинга на постоянно основе.​</a:t>
            </a:r>
            <a:endParaRPr sz="14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sz="100"/>
          </a:p>
        </p:txBody>
      </p:sp>
      <p:sp>
        <p:nvSpPr>
          <p:cNvPr id="259" name="Google Shape;259;p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260" name="Google Shape;260;p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Описание бизнес кейса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2125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​В рамках пилотного проекта, мы решили объединить данные из Google analytics и CRM системы, для того, чтобы посмотреть какие кампании приводят не только к заявкам, но и к продажам.​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Наши коллеги внедрили Client ID, который пробрасывается из web аналитики в CRM, данные были накоплены за несколько месяцев и параллельно были созданы коннекторы к Google analytics и CRM.​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Текущая наша задача заключается в том, чтобы забрать данные из систем, объединить их, вывести недостающие данные и на их основе выдать клиенту дашборд, который ответить на его вопросы.</a:t>
            </a:r>
            <a:endParaRPr sz="14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266" name="Google Shape;266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267" name="Google Shape;267;p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Описание бизнес кейса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Описание данных</a:t>
            </a:r>
            <a:endParaRPr/>
          </a:p>
        </p:txBody>
      </p:sp>
      <p:sp>
        <p:nvSpPr>
          <p:cNvPr id="273" name="Google Shape;273;p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279" name="Google Shape;279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Описание данных</a:t>
            </a:r>
            <a:endParaRPr/>
          </a:p>
        </p:txBody>
      </p:sp>
      <p:sp>
        <p:nvSpPr>
          <p:cNvPr id="280" name="Google Shape;280;p7"/>
          <p:cNvSpPr txBox="1">
            <a:spLocks noGrp="1"/>
          </p:cNvSpPr>
          <p:nvPr>
            <p:ph type="body" idx="1"/>
          </p:nvPr>
        </p:nvSpPr>
        <p:spPr>
          <a:xfrm>
            <a:off x="540000" y="1204800"/>
            <a:ext cx="3963300" cy="3176700"/>
          </a:xfrm>
          <a:prstGeom prst="rect">
            <a:avLst/>
          </a:prstGeom>
          <a:solidFill>
            <a:srgbClr val="FDF7B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08000" tIns="0" rIns="108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 b="0" i="0" u="none" strike="noStrike" cap="non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датасета и инструментария: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7"/>
          <p:cNvSpPr txBox="1">
            <a:spLocks noGrp="1"/>
          </p:cNvSpPr>
          <p:nvPr>
            <p:ph type="subTitle" idx="1"/>
          </p:nvPr>
        </p:nvSpPr>
        <p:spPr>
          <a:xfrm>
            <a:off x="4855200" y="1204800"/>
            <a:ext cx="3963300" cy="3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?"/>
            </a:pPr>
            <a:r>
              <a:rPr lang="ru" sz="1700">
                <a:solidFill>
                  <a:srgbClr val="595959"/>
                </a:solidFill>
              </a:rPr>
              <a:t>Данные из 2 систем</a:t>
            </a:r>
            <a:endParaRPr sz="1700">
              <a:solidFill>
                <a:srgbClr val="595959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?"/>
            </a:pPr>
            <a:r>
              <a:rPr lang="ru" sz="1700">
                <a:solidFill>
                  <a:srgbClr val="595959"/>
                </a:solidFill>
              </a:rPr>
              <a:t>2 рабочие таблицы</a:t>
            </a:r>
            <a:endParaRPr sz="1700">
              <a:solidFill>
                <a:srgbClr val="595959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?"/>
            </a:pPr>
            <a:r>
              <a:rPr lang="ru" sz="1700">
                <a:solidFill>
                  <a:srgbClr val="595959"/>
                </a:solidFill>
              </a:rPr>
              <a:t>1 справочник</a:t>
            </a:r>
            <a:endParaRPr sz="1700">
              <a:solidFill>
                <a:srgbClr val="595959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?"/>
            </a:pPr>
            <a:r>
              <a:rPr lang="ru" sz="1700">
                <a:solidFill>
                  <a:srgbClr val="595959"/>
                </a:solidFill>
              </a:rPr>
              <a:t>1 источник внешний из интернета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ru" sz="1700">
                <a:solidFill>
                  <a:srgbClr val="595959"/>
                </a:solidFill>
              </a:rPr>
              <a:t>Проект можно выполнить по-разному, поэтому вы можете сами выбирать инструмент, в котором выполняете задание: Excel, Power BI или Python. </a:t>
            </a:r>
            <a:r>
              <a:rPr lang="ru" sz="1700" b="1">
                <a:solidFill>
                  <a:srgbClr val="595959"/>
                </a:solidFill>
              </a:rPr>
              <a:t>Однако вы должны использовать все три инструмента на разных этапах работы.</a:t>
            </a:r>
            <a:endParaRPr sz="1700" b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Работа с данными</a:t>
            </a:r>
            <a:endParaRPr/>
          </a:p>
        </p:txBody>
      </p:sp>
      <p:sp>
        <p:nvSpPr>
          <p:cNvPr id="287" name="Google Shape;287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2125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sz="1400" dirty="0">
                <a:solidFill>
                  <a:schemeClr val="dk1"/>
                </a:solidFill>
                <a:highlight>
                  <a:srgbClr val="FFFF00"/>
                </a:highlight>
              </a:rPr>
              <a:t>Ссылка на данные: </a:t>
            </a:r>
            <a:r>
              <a:rPr lang="ru" sz="1400" u="sng" dirty="0">
                <a:solidFill>
                  <a:schemeClr val="folHlink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https://docs.google.com/spreadsheets/d/152JyksagijqyscnrFDc6Ez2VjT5MKNXpDOyc4PRlauw/edit#gid=208646510</a:t>
            </a:r>
            <a:r>
              <a:rPr lang="ru" sz="1400" dirty="0">
                <a:solidFill>
                  <a:schemeClr val="dk1"/>
                </a:solidFill>
                <a:highlight>
                  <a:srgbClr val="FFFF00"/>
                </a:highlight>
              </a:rPr>
              <a:t>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sz="1400" dirty="0">
                <a:solidFill>
                  <a:schemeClr val="dk1"/>
                </a:solidFill>
                <a:highlight>
                  <a:srgbClr val="FFFF00"/>
                </a:highlight>
              </a:rPr>
              <a:t>Выделите в Маркетинговых данных признак марки и модели автомобиля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sz="1400" dirty="0">
                <a:solidFill>
                  <a:schemeClr val="dk1"/>
                </a:solidFill>
                <a:highlight>
                  <a:srgbClr val="FFFF00"/>
                </a:highlight>
              </a:rPr>
              <a:t>Загрузите данные по курсам валют на дату с сайта ЦБ РФ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sz="1400" dirty="0">
                <a:solidFill>
                  <a:schemeClr val="dk1"/>
                </a:solidFill>
                <a:highlight>
                  <a:srgbClr val="FFFF00"/>
                </a:highlight>
              </a:rPr>
              <a:t>Объедините все 4 получившиеся таблицы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sz="1400" dirty="0">
                <a:solidFill>
                  <a:schemeClr val="dk1"/>
                </a:solidFill>
                <a:highlight>
                  <a:srgbClr val="FFFF00"/>
                </a:highlight>
              </a:rPr>
              <a:t>Добавьте недостающие показатели в Справочник: Итоговую стоимость в рублях и маржу в рублях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sz="1400" dirty="0">
                <a:solidFill>
                  <a:schemeClr val="dk1"/>
                </a:solidFill>
              </a:rPr>
              <a:t>Добавьте недостающие данные: цепочки касаний, сумма конверсий по цепочкам, признак конверсии по цепочкам, сумма касаний для каждой цепочки и соответственно каждого пользователя.</a:t>
            </a:r>
          </a:p>
        </p:txBody>
      </p:sp>
      <p:sp>
        <p:nvSpPr>
          <p:cNvPr id="293" name="Google Shape;293;p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294" name="Google Shape;294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Подготовка данных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758</Words>
  <Application>Microsoft Office PowerPoint</Application>
  <PresentationFormat>Экран (16:9)</PresentationFormat>
  <Paragraphs>83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IBM Plex Sans SemiBold</vt:lpstr>
      <vt:lpstr>IBM Plex Sans</vt:lpstr>
      <vt:lpstr>Helvetica Neue</vt:lpstr>
      <vt:lpstr>Times New Roman</vt:lpstr>
      <vt:lpstr>Roboto</vt:lpstr>
      <vt:lpstr>Макет шаблона GB</vt:lpstr>
      <vt:lpstr>Промежуточная аттестация</vt:lpstr>
      <vt:lpstr>Требования к работе:</vt:lpstr>
      <vt:lpstr>Описание бизнес кейса</vt:lpstr>
      <vt:lpstr>Описание бизнес кейса</vt:lpstr>
      <vt:lpstr>Описание бизнес кейса</vt:lpstr>
      <vt:lpstr>Описание данных</vt:lpstr>
      <vt:lpstr>Описание данных</vt:lpstr>
      <vt:lpstr>Работа с данными</vt:lpstr>
      <vt:lpstr>Подготовка данных</vt:lpstr>
      <vt:lpstr>Что такое цепочки касаний</vt:lpstr>
      <vt:lpstr>Аналитика</vt:lpstr>
      <vt:lpstr>Аналитика</vt:lpstr>
      <vt:lpstr>Визуализация</vt:lpstr>
      <vt:lpstr>Визуализация</vt:lpstr>
      <vt:lpstr>Спасибо за внимание!</vt:lpstr>
      <vt:lpstr>Оценка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Промежуточная аттестация</dc:title>
  <dc:creator>Дмитрий Данько</dc:creator>
  <cp:lastModifiedBy>Дмитрий Данько</cp:lastModifiedBy>
  <cp:revision>1</cp:revision>
  <dcterms:modified xsi:type="dcterms:W3CDTF">2023-08-29T16:34:22Z</dcterms:modified>
</cp:coreProperties>
</file>